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65" r:id="rId3"/>
    <p:sldId id="281" r:id="rId4"/>
    <p:sldId id="269" r:id="rId5"/>
    <p:sldId id="275" r:id="rId6"/>
    <p:sldId id="276" r:id="rId7"/>
    <p:sldId id="277" r:id="rId8"/>
    <p:sldId id="270" r:id="rId9"/>
    <p:sldId id="271" r:id="rId10"/>
    <p:sldId id="272" r:id="rId11"/>
    <p:sldId id="274" r:id="rId12"/>
    <p:sldId id="278" r:id="rId13"/>
    <p:sldId id="279" r:id="rId14"/>
    <p:sldId id="280" r:id="rId15"/>
    <p:sldId id="282" r:id="rId16"/>
    <p:sldId id="267" r:id="rId17"/>
    <p:sldId id="264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D4"/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096" autoAdjust="0"/>
  </p:normalViewPr>
  <p:slideViewPr>
    <p:cSldViewPr snapToGrid="0">
      <p:cViewPr varScale="1">
        <p:scale>
          <a:sx n="63" d="100"/>
          <a:sy n="63" d="100"/>
        </p:scale>
        <p:origin x="15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E4E8-8EF9-4E99-8EE9-40AFD40956B5}" type="datetimeFigureOut">
              <a:rPr lang="zh-CN" altLang="en-US" smtClean="0"/>
              <a:t>2019/4/10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91BC-4E01-4D69-A370-12B6234A6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3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现在语音交互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VUI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触发的常见类型有：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）语音触发：例如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iphone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配置的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siri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）触觉触发：按下按钮或者切换空间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）动作触发：在传感器前完成某种手势动作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）设备自己触发：事先预定好的设置触发设备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92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also download wheel file of pyqt5-tools from https://pypi.org/project/pyqt5-tools/#files and install</a:t>
            </a:r>
            <a:r>
              <a:rPr lang="en-US" baseline="0" dirty="0" smtClean="0"/>
              <a:t> the package using pip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831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2035-420A-412E-B0C5-7FC79E63BE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80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13D6-4293-4870-B95C-EE3143C3C671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7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C019CF-9C6A-42AF-80D7-6218BB1D278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B9FD-DF84-41CF-A096-5B5A2F25A698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8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FB05-0CB9-456E-A92F-29BDC2B5787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6762-6E67-4999-AB10-5EFD7A370D6A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4E51-F6DE-42E6-B213-FBD78D78A2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4762-AC7B-4CFB-B8DC-2E4FB9F7C4BC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HUMAN COMPUTER INTERACTION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B1899-DB40-442C-8E13-A7DB20E981D4}" type="slidenum">
              <a:rPr lang="en-US" altLang="zh-CN" smtClean="0">
                <a:solidFill>
                  <a:srgbClr val="FFFFFF"/>
                </a:solidFill>
              </a:rPr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90AE-7B9D-4968-BCA0-A8DEE3F733D3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defTabSz="457200"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fd.uci.edu/~gohlke/pythonlibs/#pyaudi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ypi.org/project/wit/" TargetMode="External"/><Relationship Id="rId3" Type="http://schemas.openxmlformats.org/officeDocument/2006/relationships/hyperlink" Target="https://pypi.org/project/assemblyai/" TargetMode="External"/><Relationship Id="rId7" Type="http://schemas.openxmlformats.org/officeDocument/2006/relationships/hyperlink" Target="https://pypi.org/project/watson-developer-cloud/" TargetMode="External"/><Relationship Id="rId2" Type="http://schemas.openxmlformats.org/officeDocument/2006/relationships/hyperlink" Target="https://pypi.org/project/api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pi.org/project/SpeechRecognition/" TargetMode="External"/><Relationship Id="rId5" Type="http://schemas.openxmlformats.org/officeDocument/2006/relationships/hyperlink" Target="https://pypi.org/project/pocketsphinx/" TargetMode="External"/><Relationship Id="rId4" Type="http://schemas.openxmlformats.org/officeDocument/2006/relationships/hyperlink" Target="https://pypi.org/project/google-cloud-speech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fd.uci.edu/~gohlke/pythonlibs/#pocketsphin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1: Automatic Speech Recognition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2298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348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PocketSphinx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Configure </a:t>
            </a:r>
            <a:r>
              <a:rPr lang="en-US" dirty="0" err="1" smtClean="0"/>
              <a:t>Pycharm</a:t>
            </a:r>
            <a:endParaRPr lang="en-US" dirty="0" smtClean="0"/>
          </a:p>
          <a:p>
            <a:pPr lvl="1"/>
            <a:r>
              <a:rPr lang="en-US" dirty="0"/>
              <a:t>Edit </a:t>
            </a:r>
            <a:r>
              <a:rPr lang="en-US" dirty="0" err="1" smtClean="0"/>
              <a:t>pyvenv.cfg</a:t>
            </a:r>
            <a:r>
              <a:rPr lang="en-US" dirty="0" smtClean="0"/>
              <a:t> in </a:t>
            </a:r>
            <a:r>
              <a:rPr lang="en-US" smtClean="0"/>
              <a:t>Pycharm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Restart </a:t>
            </a:r>
            <a:r>
              <a:rPr lang="en-US" dirty="0" err="1"/>
              <a:t>Pycharm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2856"/>
            <a:ext cx="3980077" cy="351250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184" y="4506221"/>
            <a:ext cx="7938816" cy="1141053"/>
          </a:xfrm>
          <a:prstGeom prst="rect">
            <a:avLst/>
          </a:prstGeom>
        </p:spPr>
      </p:pic>
      <p:sp>
        <p:nvSpPr>
          <p:cNvPr id="18" name="下箭头 10"/>
          <p:cNvSpPr/>
          <p:nvPr/>
        </p:nvSpPr>
        <p:spPr>
          <a:xfrm rot="17627865">
            <a:off x="2241335" y="2968926"/>
            <a:ext cx="523450" cy="2029535"/>
          </a:xfrm>
          <a:custGeom>
            <a:avLst/>
            <a:gdLst>
              <a:gd name="connsiteX0" fmla="*/ 0 w 665018"/>
              <a:gd name="connsiteY0" fmla="*/ 706581 h 1039090"/>
              <a:gd name="connsiteX1" fmla="*/ 166255 w 665018"/>
              <a:gd name="connsiteY1" fmla="*/ 706581 h 1039090"/>
              <a:gd name="connsiteX2" fmla="*/ 166255 w 665018"/>
              <a:gd name="connsiteY2" fmla="*/ 0 h 1039090"/>
              <a:gd name="connsiteX3" fmla="*/ 498764 w 665018"/>
              <a:gd name="connsiteY3" fmla="*/ 0 h 1039090"/>
              <a:gd name="connsiteX4" fmla="*/ 498764 w 665018"/>
              <a:gd name="connsiteY4" fmla="*/ 706581 h 1039090"/>
              <a:gd name="connsiteX5" fmla="*/ 665018 w 665018"/>
              <a:gd name="connsiteY5" fmla="*/ 706581 h 1039090"/>
              <a:gd name="connsiteX6" fmla="*/ 332509 w 665018"/>
              <a:gd name="connsiteY6" fmla="*/ 1039090 h 1039090"/>
              <a:gd name="connsiteX7" fmla="*/ 0 w 665018"/>
              <a:gd name="connsiteY7" fmla="*/ 706581 h 1039090"/>
              <a:gd name="connsiteX0" fmla="*/ 0 w 665018"/>
              <a:gd name="connsiteY0" fmla="*/ 913417 h 1245926"/>
              <a:gd name="connsiteX1" fmla="*/ 166255 w 665018"/>
              <a:gd name="connsiteY1" fmla="*/ 913417 h 1245926"/>
              <a:gd name="connsiteX2" fmla="*/ 166255 w 665018"/>
              <a:gd name="connsiteY2" fmla="*/ 206836 h 1245926"/>
              <a:gd name="connsiteX3" fmla="*/ 328372 w 665018"/>
              <a:gd name="connsiteY3" fmla="*/ 0 h 1245926"/>
              <a:gd name="connsiteX4" fmla="*/ 498764 w 665018"/>
              <a:gd name="connsiteY4" fmla="*/ 913417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65018"/>
              <a:gd name="connsiteY0" fmla="*/ 913417 h 1245926"/>
              <a:gd name="connsiteX1" fmla="*/ 166255 w 665018"/>
              <a:gd name="connsiteY1" fmla="*/ 913417 h 1245926"/>
              <a:gd name="connsiteX2" fmla="*/ 319453 w 665018"/>
              <a:gd name="connsiteY2" fmla="*/ 12985 h 1245926"/>
              <a:gd name="connsiteX3" fmla="*/ 328372 w 665018"/>
              <a:gd name="connsiteY3" fmla="*/ 0 h 1245926"/>
              <a:gd name="connsiteX4" fmla="*/ 498764 w 665018"/>
              <a:gd name="connsiteY4" fmla="*/ 913417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65018"/>
              <a:gd name="connsiteY0" fmla="*/ 913417 h 1245926"/>
              <a:gd name="connsiteX1" fmla="*/ 166255 w 665018"/>
              <a:gd name="connsiteY1" fmla="*/ 913417 h 1245926"/>
              <a:gd name="connsiteX2" fmla="*/ 319453 w 665018"/>
              <a:gd name="connsiteY2" fmla="*/ 12985 h 1245926"/>
              <a:gd name="connsiteX3" fmla="*/ 328372 w 665018"/>
              <a:gd name="connsiteY3" fmla="*/ 0 h 1245926"/>
              <a:gd name="connsiteX4" fmla="*/ 434688 w 665018"/>
              <a:gd name="connsiteY4" fmla="*/ 1028976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65018"/>
              <a:gd name="connsiteY0" fmla="*/ 913417 h 1245926"/>
              <a:gd name="connsiteX1" fmla="*/ 238438 w 665018"/>
              <a:gd name="connsiteY1" fmla="*/ 1033695 h 1245926"/>
              <a:gd name="connsiteX2" fmla="*/ 319453 w 665018"/>
              <a:gd name="connsiteY2" fmla="*/ 12985 h 1245926"/>
              <a:gd name="connsiteX3" fmla="*/ 328372 w 665018"/>
              <a:gd name="connsiteY3" fmla="*/ 0 h 1245926"/>
              <a:gd name="connsiteX4" fmla="*/ 434688 w 665018"/>
              <a:gd name="connsiteY4" fmla="*/ 1028976 h 1245926"/>
              <a:gd name="connsiteX5" fmla="*/ 665018 w 665018"/>
              <a:gd name="connsiteY5" fmla="*/ 913417 h 1245926"/>
              <a:gd name="connsiteX6" fmla="*/ 332509 w 665018"/>
              <a:gd name="connsiteY6" fmla="*/ 1245926 h 1245926"/>
              <a:gd name="connsiteX7" fmla="*/ 0 w 665018"/>
              <a:gd name="connsiteY7" fmla="*/ 913417 h 1245926"/>
              <a:gd name="connsiteX0" fmla="*/ 0 w 622300"/>
              <a:gd name="connsiteY0" fmla="*/ 913417 h 1245926"/>
              <a:gd name="connsiteX1" fmla="*/ 238438 w 622300"/>
              <a:gd name="connsiteY1" fmla="*/ 1033695 h 1245926"/>
              <a:gd name="connsiteX2" fmla="*/ 319453 w 622300"/>
              <a:gd name="connsiteY2" fmla="*/ 12985 h 1245926"/>
              <a:gd name="connsiteX3" fmla="*/ 328372 w 622300"/>
              <a:gd name="connsiteY3" fmla="*/ 0 h 1245926"/>
              <a:gd name="connsiteX4" fmla="*/ 434688 w 622300"/>
              <a:gd name="connsiteY4" fmla="*/ 1028976 h 1245926"/>
              <a:gd name="connsiteX5" fmla="*/ 622300 w 622300"/>
              <a:gd name="connsiteY5" fmla="*/ 971943 h 1245926"/>
              <a:gd name="connsiteX6" fmla="*/ 332509 w 622300"/>
              <a:gd name="connsiteY6" fmla="*/ 1245926 h 1245926"/>
              <a:gd name="connsiteX7" fmla="*/ 0 w 622300"/>
              <a:gd name="connsiteY7" fmla="*/ 913417 h 1245926"/>
              <a:gd name="connsiteX0" fmla="*/ 0 w 577398"/>
              <a:gd name="connsiteY0" fmla="*/ 946787 h 1245926"/>
              <a:gd name="connsiteX1" fmla="*/ 193536 w 577398"/>
              <a:gd name="connsiteY1" fmla="*/ 1033695 h 1245926"/>
              <a:gd name="connsiteX2" fmla="*/ 274551 w 577398"/>
              <a:gd name="connsiteY2" fmla="*/ 12985 h 1245926"/>
              <a:gd name="connsiteX3" fmla="*/ 283470 w 577398"/>
              <a:gd name="connsiteY3" fmla="*/ 0 h 1245926"/>
              <a:gd name="connsiteX4" fmla="*/ 389786 w 577398"/>
              <a:gd name="connsiteY4" fmla="*/ 1028976 h 1245926"/>
              <a:gd name="connsiteX5" fmla="*/ 577398 w 577398"/>
              <a:gd name="connsiteY5" fmla="*/ 971943 h 1245926"/>
              <a:gd name="connsiteX6" fmla="*/ 287607 w 577398"/>
              <a:gd name="connsiteY6" fmla="*/ 1245926 h 1245926"/>
              <a:gd name="connsiteX7" fmla="*/ 0 w 577398"/>
              <a:gd name="connsiteY7" fmla="*/ 946787 h 124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7398" h="1245926">
                <a:moveTo>
                  <a:pt x="0" y="946787"/>
                </a:moveTo>
                <a:lnTo>
                  <a:pt x="193536" y="1033695"/>
                </a:lnTo>
                <a:lnTo>
                  <a:pt x="274551" y="12985"/>
                </a:lnTo>
                <a:lnTo>
                  <a:pt x="283470" y="0"/>
                </a:lnTo>
                <a:lnTo>
                  <a:pt x="389786" y="1028976"/>
                </a:lnTo>
                <a:lnTo>
                  <a:pt x="577398" y="971943"/>
                </a:lnTo>
                <a:lnTo>
                  <a:pt x="287607" y="1245926"/>
                </a:lnTo>
                <a:lnTo>
                  <a:pt x="0" y="946787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椭圆 18"/>
          <p:cNvSpPr/>
          <p:nvPr/>
        </p:nvSpPr>
        <p:spPr>
          <a:xfrm>
            <a:off x="5088823" y="4914790"/>
            <a:ext cx="891804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文本框 19"/>
          <p:cNvSpPr txBox="1"/>
          <p:nvPr/>
        </p:nvSpPr>
        <p:spPr>
          <a:xfrm>
            <a:off x="5860478" y="5122608"/>
            <a:ext cx="1149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true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4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PocketSphinx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Create a new Python file and type in the following codes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Run the codes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377145" y="1714838"/>
            <a:ext cx="5937844" cy="2462213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import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speech_recognition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as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sr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/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 =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sr.Recognizer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speech =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sr.AudioFile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6A8759"/>
                </a:solidFill>
                <a:effectLst/>
                <a:latin typeface="Consolas" panose="020B0609020204030204" pitchFamily="49" charset="0"/>
              </a:rPr>
              <a:t>'f1lcapae.wav'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with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speech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CC7832"/>
                </a:solidFill>
                <a:effectLst/>
                <a:latin typeface="Consolas" panose="020B0609020204030204" pitchFamily="49" charset="0"/>
              </a:rPr>
              <a:t>as 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source:</a:t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    audio = 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r.record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(source)</a:t>
            </a:r>
            <a:b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8888C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200" b="0" i="0" u="none" strike="noStrike" cap="none" normalizeH="0" baseline="0" dirty="0" err="1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r.recognize_sphinx</a:t>
            </a:r>
            <a:r>
              <a:rPr kumimoji="0" lang="en-US" altLang="en-US" sz="2200" b="0" i="0" u="none" strike="noStrike" cap="none" normalizeH="0" baseline="0" dirty="0" smtClean="0">
                <a:ln>
                  <a:noFill/>
                </a:ln>
                <a:solidFill>
                  <a:srgbClr val="A9B7C6"/>
                </a:solidFill>
                <a:effectLst/>
                <a:latin typeface="Consolas" panose="020B0609020204030204" pitchFamily="49" charset="0"/>
              </a:rPr>
              <a:t>(audio))</a:t>
            </a:r>
            <a:endParaRPr kumimoji="0" lang="en-US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1343"/>
          <a:stretch/>
        </p:blipFill>
        <p:spPr>
          <a:xfrm>
            <a:off x="-17022" y="5151864"/>
            <a:ext cx="9161022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PyAudio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Download right binary library </a:t>
            </a:r>
            <a:r>
              <a:rPr lang="en-US" dirty="0" smtClean="0"/>
              <a:t>from</a:t>
            </a:r>
          </a:p>
          <a:p>
            <a:r>
              <a:rPr lang="en-US" dirty="0">
                <a:hlinkClick r:id="rId2"/>
              </a:rPr>
              <a:t>https://www.lfd.uci.edu/~gohlke/pythonlibs/#</a:t>
            </a:r>
            <a:r>
              <a:rPr lang="en-US" dirty="0" smtClean="0">
                <a:hlinkClick r:id="rId2"/>
              </a:rPr>
              <a:t>pyaudio</a:t>
            </a:r>
            <a:endParaRPr lang="en-US" dirty="0" smtClean="0"/>
          </a:p>
          <a:p>
            <a:r>
              <a:rPr lang="en-US" dirty="0" smtClean="0"/>
              <a:t>Install </a:t>
            </a:r>
            <a:r>
              <a:rPr lang="en-US" dirty="0"/>
              <a:t>.</a:t>
            </a:r>
            <a:r>
              <a:rPr lang="en-US" dirty="0" err="1"/>
              <a:t>whl</a:t>
            </a:r>
            <a:r>
              <a:rPr lang="en-US" dirty="0"/>
              <a:t> file in the command window using the following command</a:t>
            </a:r>
          </a:p>
          <a:p>
            <a:pPr lvl="1"/>
            <a:r>
              <a:rPr lang="en-US" dirty="0"/>
              <a:t>python -m pip install </a:t>
            </a:r>
            <a:r>
              <a:rPr lang="en-US" dirty="0" err="1"/>
              <a:t>PyAudio‑</a:t>
            </a:r>
            <a:r>
              <a:rPr lang="en-US" b="1" dirty="0" err="1" smtClean="0"/>
              <a:t>downloaded_wheel</a:t>
            </a:r>
            <a:r>
              <a:rPr lang="en-US" dirty="0" err="1" smtClean="0"/>
              <a:t>.whl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093104"/>
            <a:ext cx="9144000" cy="16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PyQt5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PyQt5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76" y="1330648"/>
            <a:ext cx="6971428" cy="2866667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087476" y="1995055"/>
            <a:ext cx="1115397" cy="277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smtClean="0"/>
              <a:t>pyqt5-tools (optional)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use PyQt5 Designer (pyqt5-tools) to graphically design the form, you should install PyQt5 v. 5.11, because pyqt5-tools doesn’t support v. 5.12 of PyQt5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To install </a:t>
            </a:r>
            <a:r>
              <a:rPr lang="en-US" dirty="0"/>
              <a:t>pyqt5-tools</a:t>
            </a:r>
          </a:p>
          <a:p>
            <a:pPr lvl="1"/>
            <a:r>
              <a:rPr lang="en-US" dirty="0" smtClean="0"/>
              <a:t>Install v. 5.11.3 </a:t>
            </a:r>
            <a:r>
              <a:rPr lang="en-US" dirty="0" smtClean="0"/>
              <a:t>of </a:t>
            </a:r>
            <a:r>
              <a:rPr lang="en-US" dirty="0" smtClean="0"/>
              <a:t>PyQt5</a:t>
            </a:r>
            <a:endParaRPr lang="en-US" dirty="0"/>
          </a:p>
          <a:p>
            <a:pPr lvl="1"/>
            <a:r>
              <a:rPr lang="en-US" dirty="0" smtClean="0"/>
              <a:t>Then install pyqt5-tools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52" y="1889371"/>
            <a:ext cx="3314286" cy="2571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14" y="3548846"/>
            <a:ext cx="6542857" cy="275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圆角矩形 7"/>
          <p:cNvSpPr/>
          <p:nvPr/>
        </p:nvSpPr>
        <p:spPr>
          <a:xfrm>
            <a:off x="201814" y="5437293"/>
            <a:ext cx="1115397" cy="2770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of assignment1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The program receives user’s voice command, recognize the content and finish the task</a:t>
            </a:r>
          </a:p>
          <a:p>
            <a:pPr lvl="1"/>
            <a:r>
              <a:rPr lang="en-US" dirty="0" smtClean="0"/>
              <a:t>Assume commands are correctly spoken</a:t>
            </a:r>
          </a:p>
          <a:p>
            <a:r>
              <a:rPr lang="en-US" dirty="0" smtClean="0"/>
              <a:t>Input:</a:t>
            </a:r>
          </a:p>
          <a:p>
            <a:pPr lvl="1"/>
            <a:r>
              <a:rPr lang="en-US" dirty="0" smtClean="0"/>
              <a:t>A voice command from the user</a:t>
            </a:r>
          </a:p>
          <a:p>
            <a:r>
              <a:rPr lang="en-US" dirty="0" smtClean="0"/>
              <a:t>Output:</a:t>
            </a:r>
          </a:p>
          <a:p>
            <a:pPr lvl="1"/>
            <a:r>
              <a:rPr lang="en-US" dirty="0" smtClean="0"/>
              <a:t>Finish the task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2678" t="542" r="2359" b="1509"/>
          <a:stretch/>
        </p:blipFill>
        <p:spPr>
          <a:xfrm>
            <a:off x="5933093" y="1968748"/>
            <a:ext cx="2984501" cy="467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88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Clr>
                <a:srgbClr val="E48312"/>
              </a:buClr>
              <a:buFont typeface="+mj-lt"/>
              <a:buAutoNum type="arabicPeriod"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Run </a:t>
            </a:r>
            <a:r>
              <a:rPr lang="en-US" altLang="zh-CN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test.py and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guessTheWord.py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.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Get familiar with the program.</a:t>
            </a:r>
          </a:p>
          <a:p>
            <a:pPr marL="457200" indent="-457200">
              <a:buClr>
                <a:srgbClr val="E48312"/>
              </a:buClr>
              <a:buFont typeface="+mj-lt"/>
              <a:buAutoNum type="arabicPeriod"/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Add two functions to the program (asr.py), such as</a:t>
            </a:r>
          </a:p>
          <a:p>
            <a:pPr marL="783273" lvl="1" indent="-342900"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Play music</a:t>
            </a:r>
          </a:p>
          <a:p>
            <a:pPr marL="440373" lvl="1" indent="0">
              <a:buClr>
                <a:srgbClr val="E48312"/>
              </a:buClr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  (tips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: </a:t>
            </a:r>
            <a:r>
              <a:rPr lang="en-US" dirty="0">
                <a:solidFill>
                  <a:srgbClr val="0070C0"/>
                </a:solidFill>
              </a:rPr>
              <a:t>win32api.ShellExecute(0, 'open', 'E:\\song.wma', '','',1)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endParaRPr lang="en-US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783273" lvl="1" indent="-342900"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Open a text file </a:t>
            </a:r>
          </a:p>
          <a:p>
            <a:pPr marL="440373" lvl="1" indent="0">
              <a:buClr>
                <a:srgbClr val="E48312"/>
              </a:buClr>
              <a:buNone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    (tips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: </a:t>
            </a:r>
            <a:r>
              <a:rPr lang="en-US" dirty="0">
                <a:solidFill>
                  <a:srgbClr val="0070C0"/>
                </a:solidFill>
              </a:rPr>
              <a:t>win32api.ShellExecute(0, 'open', 'notepad.exe', '','',0)</a:t>
            </a: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)</a:t>
            </a:r>
            <a:endParaRPr lang="en-US" dirty="0" smtClean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783273" lvl="1" indent="-342900"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Any other function you’d like to implement</a:t>
            </a:r>
          </a:p>
          <a:p>
            <a:pPr marL="440373" lvl="1" indent="0">
              <a:buClr>
                <a:srgbClr val="E48312"/>
              </a:buClr>
              <a:buNone/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You can find many examples of  how to call external commands in python on the web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report should answer the following questions:</a:t>
            </a:r>
          </a:p>
          <a:p>
            <a:pPr lvl="1"/>
            <a:r>
              <a:rPr lang="en-US" dirty="0" smtClean="0"/>
              <a:t>The modifications to GUI and the codes</a:t>
            </a:r>
          </a:p>
          <a:p>
            <a:pPr lvl="1"/>
            <a:r>
              <a:rPr lang="en-US" altLang="zh-CN" dirty="0" smtClean="0"/>
              <a:t>The accuracy of speech recognition and how to improve it, if possible?</a:t>
            </a:r>
          </a:p>
          <a:p>
            <a:r>
              <a:rPr lang="en-US" dirty="0" smtClean="0"/>
              <a:t>Submit </a:t>
            </a:r>
            <a:r>
              <a:rPr lang="en-US" dirty="0" smtClean="0"/>
              <a:t>your work (code and report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altLang="zh-CN" dirty="0" smtClean="0"/>
              <a:t>Prepare a readme file to illustrate how to run your program</a:t>
            </a:r>
          </a:p>
          <a:p>
            <a:pPr lvl="1"/>
            <a:r>
              <a:rPr lang="en-US" altLang="zh-CN" dirty="0" smtClean="0"/>
              <a:t>Compress </a:t>
            </a:r>
            <a:r>
              <a:rPr lang="en-US" altLang="zh-CN" dirty="0" smtClean="0"/>
              <a:t>all the codes and </a:t>
            </a:r>
            <a:r>
              <a:rPr lang="en-US" altLang="zh-CN" dirty="0" smtClean="0"/>
              <a:t>the report into a zip file: </a:t>
            </a:r>
            <a:r>
              <a:rPr lang="en-US" altLang="zh-CN" dirty="0" smtClean="0">
                <a:solidFill>
                  <a:srgbClr val="FF0000"/>
                </a:solidFill>
              </a:rPr>
              <a:t>ID_name_lab1.zip</a:t>
            </a:r>
          </a:p>
          <a:p>
            <a:pPr lvl="1"/>
            <a:r>
              <a:rPr lang="en-US" altLang="zh-CN" dirty="0" smtClean="0"/>
              <a:t>Email address: hcitjsse@163.com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53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of an ASR system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1936255"/>
            <a:ext cx="6839131" cy="28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UI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0076D4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 smtClean="0"/>
              <a:t>HUMAN COMPUTER INTERACTION</a:t>
            </a:r>
            <a:endParaRPr lang="en-US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34" name="Picture 10" descr="https://cdn-images-1.medium.com/max/1600/1*Jwqqo4NGUAd6UNr-Og9Rk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571"/>
            <a:ext cx="45212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t="10351"/>
          <a:stretch/>
        </p:blipFill>
        <p:spPr>
          <a:xfrm>
            <a:off x="6728372" y="2604942"/>
            <a:ext cx="2377962" cy="3632200"/>
          </a:xfrm>
          <a:prstGeom prst="rect">
            <a:avLst/>
          </a:prstGeom>
        </p:spPr>
      </p:pic>
      <p:pic>
        <p:nvPicPr>
          <p:cNvPr id="1028" name="Picture 4" descr="https://cdn-images-1.medium.com/max/1400/1*oxLKK6RfLqoNVFxr53sPrw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5" t="10228" r="39699" b="3441"/>
          <a:stretch/>
        </p:blipFill>
        <p:spPr bwMode="auto">
          <a:xfrm>
            <a:off x="4215311" y="2088197"/>
            <a:ext cx="2349500" cy="423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9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Python and </a:t>
            </a:r>
            <a:r>
              <a:rPr lang="en-US" dirty="0" err="1" smtClean="0"/>
              <a:t>Pypi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handful of packages for speech recognition exist on </a:t>
            </a:r>
            <a:r>
              <a:rPr lang="en-US" dirty="0" err="1" smtClean="0"/>
              <a:t>PyPI</a:t>
            </a:r>
            <a:endParaRPr lang="en-US" dirty="0"/>
          </a:p>
          <a:p>
            <a:pPr lvl="1"/>
            <a:r>
              <a:rPr lang="en-US" dirty="0" err="1">
                <a:hlinkClick r:id="rId2"/>
              </a:rPr>
              <a:t>apiai</a:t>
            </a:r>
            <a:endParaRPr lang="en-US" dirty="0"/>
          </a:p>
          <a:p>
            <a:pPr lvl="1"/>
            <a:r>
              <a:rPr lang="en-US" dirty="0" err="1">
                <a:hlinkClick r:id="rId3"/>
              </a:rPr>
              <a:t>assemblyai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google-cloud-speech</a:t>
            </a:r>
            <a:endParaRPr lang="en-US" dirty="0"/>
          </a:p>
          <a:p>
            <a:pPr lvl="1"/>
            <a:r>
              <a:rPr lang="en-US" dirty="0" err="1">
                <a:hlinkClick r:id="rId5"/>
              </a:rPr>
              <a:t>pocketsphinx</a:t>
            </a:r>
            <a:endParaRPr lang="en-US" dirty="0"/>
          </a:p>
          <a:p>
            <a:pPr lvl="1"/>
            <a:r>
              <a:rPr lang="en-US" dirty="0" err="1">
                <a:hlinkClick r:id="rId6"/>
              </a:rPr>
              <a:t>SpeechRecognition</a:t>
            </a:r>
            <a:endParaRPr lang="en-US" dirty="0"/>
          </a:p>
          <a:p>
            <a:pPr lvl="1"/>
            <a:r>
              <a:rPr lang="en-US" dirty="0" err="1">
                <a:hlinkClick r:id="rId7"/>
              </a:rPr>
              <a:t>watson</a:t>
            </a:r>
            <a:r>
              <a:rPr lang="en-US" dirty="0">
                <a:hlinkClick r:id="rId7"/>
              </a:rPr>
              <a:t>-developer-cloud</a:t>
            </a:r>
            <a:endParaRPr lang="en-US" dirty="0"/>
          </a:p>
          <a:p>
            <a:pPr lvl="1"/>
            <a:r>
              <a:rPr lang="en-US" dirty="0" smtClean="0">
                <a:hlinkClick r:id="rId8"/>
              </a:rPr>
              <a:t>wit</a:t>
            </a:r>
            <a:endParaRPr lang="en-US" dirty="0" smtClean="0"/>
          </a:p>
          <a:p>
            <a:r>
              <a:rPr lang="en-US" dirty="0" smtClean="0"/>
              <a:t>Official site of </a:t>
            </a:r>
            <a:r>
              <a:rPr lang="en-US" dirty="0" err="1" smtClean="0"/>
              <a:t>SpeechRecognition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https://pypi.org/project/SpeechRecognition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3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SpeechRecognition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new project in </a:t>
            </a:r>
            <a:r>
              <a:rPr lang="en-US" dirty="0" err="1" smtClean="0"/>
              <a:t>Pycharm</a:t>
            </a:r>
            <a:endParaRPr lang="en-US" dirty="0" smtClean="0"/>
          </a:p>
          <a:p>
            <a:r>
              <a:rPr lang="en-US" dirty="0" smtClean="0"/>
              <a:t>Open “File-&gt;settings” from the menu bar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09" y="1838036"/>
            <a:ext cx="4206239" cy="3768414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61109" y="5190814"/>
            <a:ext cx="1676400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2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SpeechRecognition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“+” icon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Input “</a:t>
            </a:r>
            <a:r>
              <a:rPr lang="en-US" dirty="0" err="1" smtClean="0"/>
              <a:t>SpeechRecognition</a:t>
            </a:r>
            <a:r>
              <a:rPr lang="en-US" dirty="0" smtClean="0"/>
              <a:t>” in the search box and select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839" r="1125"/>
          <a:stretch/>
        </p:blipFill>
        <p:spPr>
          <a:xfrm>
            <a:off x="0" y="1343880"/>
            <a:ext cx="9143172" cy="2405312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8687139" y="2283305"/>
            <a:ext cx="445325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13" y="4527618"/>
            <a:ext cx="5487977" cy="145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07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SpeechRecognition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SpeechRecognition</a:t>
            </a:r>
            <a:r>
              <a:rPr lang="en-US" dirty="0" smtClean="0"/>
              <a:t> package by clicking the button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88" y="2104289"/>
            <a:ext cx="5795054" cy="2904127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701436" y="4464242"/>
            <a:ext cx="1676400" cy="4156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0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PocketSphinx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right binary library </a:t>
            </a:r>
            <a:r>
              <a:rPr lang="en-US" dirty="0"/>
              <a:t>from  </a:t>
            </a:r>
            <a:r>
              <a:rPr lang="en-US" dirty="0">
                <a:hlinkClick r:id="rId2"/>
              </a:rPr>
              <a:t>https://www.lfd.uci.edu/~gohlke/pythonlibs/#</a:t>
            </a:r>
            <a:r>
              <a:rPr lang="en-US" dirty="0" smtClean="0">
                <a:hlinkClick r:id="rId2"/>
              </a:rPr>
              <a:t>pocketsphinx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2" y="1775268"/>
            <a:ext cx="8064061" cy="31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93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 </a:t>
            </a:r>
            <a:r>
              <a:rPr lang="en-US" dirty="0" err="1"/>
              <a:t>PocketSphinx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Install .</a:t>
            </a:r>
            <a:r>
              <a:rPr lang="en-US" dirty="0" err="1" smtClean="0"/>
              <a:t>whl</a:t>
            </a:r>
            <a:r>
              <a:rPr lang="en-US" dirty="0" smtClean="0"/>
              <a:t> file in command window using the following command</a:t>
            </a:r>
          </a:p>
          <a:p>
            <a:pPr lvl="1"/>
            <a:r>
              <a:rPr lang="en-US" dirty="0"/>
              <a:t>python -m pip install </a:t>
            </a:r>
            <a:r>
              <a:rPr lang="en-US" dirty="0" err="1"/>
              <a:t>pocketsphinx‑</a:t>
            </a:r>
            <a:r>
              <a:rPr lang="en-US" b="1" dirty="0" err="1"/>
              <a:t>downloaded_wheel</a:t>
            </a:r>
            <a:r>
              <a:rPr lang="en-US" dirty="0" err="1"/>
              <a:t>.whl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647"/>
          <a:stretch/>
        </p:blipFill>
        <p:spPr>
          <a:xfrm>
            <a:off x="98172" y="2178576"/>
            <a:ext cx="8950036" cy="156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90964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C2558B-9711-49AC-81A7-11A66F460492}" vid="{05DA8888-0785-44AB-9EE5-D00F882EB54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3810</TotalTime>
  <Words>606</Words>
  <Application>Microsoft Office PowerPoint</Application>
  <PresentationFormat>全屏显示(4:3)</PresentationFormat>
  <Paragraphs>178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나눔고딕</vt:lpstr>
      <vt:lpstr>宋体</vt:lpstr>
      <vt:lpstr>Arial</vt:lpstr>
      <vt:lpstr>Calibri</vt:lpstr>
      <vt:lpstr>Calibri Light</vt:lpstr>
      <vt:lpstr>Consolas</vt:lpstr>
      <vt:lpstr>Times New Roman</vt:lpstr>
      <vt:lpstr>Wingdings</vt:lpstr>
      <vt:lpstr>主题1</vt:lpstr>
      <vt:lpstr>Lab 1: Automatic Speech Recognition</vt:lpstr>
      <vt:lpstr>Architecture of an ASR system</vt:lpstr>
      <vt:lpstr>Voice UI</vt:lpstr>
      <vt:lpstr>Introduction to Python and Pypi</vt:lpstr>
      <vt:lpstr>Install SpeechRecognition</vt:lpstr>
      <vt:lpstr>Install SpeechRecognition</vt:lpstr>
      <vt:lpstr>Install SpeechRecognition</vt:lpstr>
      <vt:lpstr>Install PocketSphinx</vt:lpstr>
      <vt:lpstr>Install PocketSphinx</vt:lpstr>
      <vt:lpstr>Install PocketSphinx</vt:lpstr>
      <vt:lpstr>Install PocketSphinx</vt:lpstr>
      <vt:lpstr>Install PyAudio</vt:lpstr>
      <vt:lpstr>Install PyQt5</vt:lpstr>
      <vt:lpstr>Install pyqt5-tools (optional)</vt:lpstr>
      <vt:lpstr>Interface of assignment1</vt:lpstr>
      <vt:lpstr>Assignment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Expression Recognition</dc:title>
  <dc:creator>lin</dc:creator>
  <cp:lastModifiedBy>Ying Shen</cp:lastModifiedBy>
  <cp:revision>303</cp:revision>
  <dcterms:created xsi:type="dcterms:W3CDTF">2017-05-05T23:49:17Z</dcterms:created>
  <dcterms:modified xsi:type="dcterms:W3CDTF">2019-04-11T06:45:11Z</dcterms:modified>
</cp:coreProperties>
</file>